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4"/>
  </p:notesMasterIdLst>
  <p:sldIdLst>
    <p:sldId id="256" r:id="rId2"/>
    <p:sldId id="281" r:id="rId3"/>
    <p:sldId id="258" r:id="rId4"/>
    <p:sldId id="260" r:id="rId5"/>
    <p:sldId id="257" r:id="rId6"/>
    <p:sldId id="261" r:id="rId7"/>
    <p:sldId id="282" r:id="rId8"/>
    <p:sldId id="274" r:id="rId9"/>
    <p:sldId id="286" r:id="rId10"/>
    <p:sldId id="287" r:id="rId11"/>
    <p:sldId id="264" r:id="rId12"/>
    <p:sldId id="277" r:id="rId13"/>
  </p:sldIdLst>
  <p:sldSz cx="12192000" cy="6858000"/>
  <p:notesSz cx="6858000" cy="9144000"/>
  <p:embeddedFontLst>
    <p:embeddedFont>
      <p:font typeface="Abril Fatface" panose="02000503000000020003" pitchFamily="2" charset="0"/>
      <p:regular r:id="rId15"/>
    </p:embeddedFont>
    <p:embeddedFont>
      <p:font typeface="Roboto" panose="02000000000000000000" pitchFamily="2" charset="0"/>
      <p:regular r:id="rId16"/>
      <p:bold r:id="rId17"/>
      <p:italic r:id="rId18"/>
      <p:boldItalic r:id="rId19"/>
    </p:embeddedFont>
    <p:embeddedFont>
      <p:font typeface="Roboto Mono" panose="00000009000000000000" pitchFamily="49"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80" autoAdjust="0"/>
  </p:normalViewPr>
  <p:slideViewPr>
    <p:cSldViewPr snapToGrid="0">
      <p:cViewPr varScale="1">
        <p:scale>
          <a:sx n="76" d="100"/>
          <a:sy n="76" d="100"/>
        </p:scale>
        <p:origin x="917"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a:p>
        </p:txBody>
      </p:sp>
    </p:spTree>
    <p:extLst>
      <p:ext uri="{BB962C8B-B14F-4D97-AF65-F5344CB8AC3E}">
        <p14:creationId xmlns:p14="http://schemas.microsoft.com/office/powerpoint/2010/main" val="1589890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6" r:id="rId7"/>
    <p:sldLayoutId id="2147483663" r:id="rId8"/>
    <p:sldLayoutId id="214748366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6000"/>
              <a:t>ỨNG DỤNG</a:t>
            </a:r>
            <a:br>
              <a:rPr lang="vi-VN" sz="6000"/>
            </a:br>
            <a:br>
              <a:rPr lang="vi-VN" sz="5000"/>
            </a:br>
            <a:r>
              <a:rPr lang="vi-VN">
                <a:solidFill>
                  <a:schemeClr val="accent5">
                    <a:lumMod val="60000"/>
                    <a:lumOff val="40000"/>
                  </a:schemeClr>
                </a:solidFill>
              </a:rPr>
              <a:t>ĐẶT ĐỒ UỐNG</a:t>
            </a:r>
            <a:endParaRPr sz="5000">
              <a:solidFill>
                <a:schemeClr val="accent5">
                  <a:lumMod val="60000"/>
                  <a:lumOff val="40000"/>
                </a:schemeClr>
              </a:solidFill>
            </a:endParaRPr>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vi-VN"/>
              <a:t>Nhóm </a:t>
            </a:r>
            <a:r>
              <a:rPr lang="vi-VN">
                <a:solidFill>
                  <a:schemeClr val="bg1">
                    <a:lumMod val="50000"/>
                    <a:lumOff val="50000"/>
                  </a:schemeClr>
                </a:solidFill>
              </a:rPr>
              <a:t>08</a:t>
            </a:r>
            <a:r>
              <a:rPr lang="vi-VN"/>
              <a:t> – GVHD: Nguyễn Thị Bích Ngân</a:t>
            </a:r>
            <a:endParaRPr>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A6AB88-5749-CBDB-B8F6-44176B04701E}"/>
              </a:ext>
            </a:extLst>
          </p:cNvPr>
          <p:cNvPicPr>
            <a:picLocks noChangeAspect="1"/>
          </p:cNvPicPr>
          <p:nvPr/>
        </p:nvPicPr>
        <p:blipFill>
          <a:blip r:embed="rId3"/>
          <a:stretch>
            <a:fillRect/>
          </a:stretch>
        </p:blipFill>
        <p:spPr>
          <a:xfrm>
            <a:off x="270383" y="251054"/>
            <a:ext cx="3010031" cy="6355892"/>
          </a:xfrm>
          <a:prstGeom prst="rect">
            <a:avLst/>
          </a:prstGeom>
        </p:spPr>
      </p:pic>
      <p:pic>
        <p:nvPicPr>
          <p:cNvPr id="4" name="Picture 3">
            <a:extLst>
              <a:ext uri="{FF2B5EF4-FFF2-40B4-BE49-F238E27FC236}">
                <a16:creationId xmlns:a16="http://schemas.microsoft.com/office/drawing/2014/main" id="{180B812A-C9D2-2CCC-77C4-6D623026AFD2}"/>
              </a:ext>
            </a:extLst>
          </p:cNvPr>
          <p:cNvPicPr>
            <a:picLocks noChangeAspect="1"/>
          </p:cNvPicPr>
          <p:nvPr/>
        </p:nvPicPr>
        <p:blipFill>
          <a:blip r:embed="rId4"/>
          <a:stretch>
            <a:fillRect/>
          </a:stretch>
        </p:blipFill>
        <p:spPr>
          <a:xfrm>
            <a:off x="4590984" y="251054"/>
            <a:ext cx="3010031" cy="6356099"/>
          </a:xfrm>
          <a:prstGeom prst="rect">
            <a:avLst/>
          </a:prstGeom>
        </p:spPr>
      </p:pic>
      <p:pic>
        <p:nvPicPr>
          <p:cNvPr id="5" name="Picture 4">
            <a:extLst>
              <a:ext uri="{FF2B5EF4-FFF2-40B4-BE49-F238E27FC236}">
                <a16:creationId xmlns:a16="http://schemas.microsoft.com/office/drawing/2014/main" id="{C55EDCDF-60CD-F596-A6C1-7F585784C78C}"/>
              </a:ext>
            </a:extLst>
          </p:cNvPr>
          <p:cNvPicPr>
            <a:picLocks noChangeAspect="1"/>
          </p:cNvPicPr>
          <p:nvPr/>
        </p:nvPicPr>
        <p:blipFill>
          <a:blip r:embed="rId5"/>
          <a:stretch>
            <a:fillRect/>
          </a:stretch>
        </p:blipFill>
        <p:spPr>
          <a:xfrm>
            <a:off x="8911586" y="251054"/>
            <a:ext cx="3010031" cy="6357933"/>
          </a:xfrm>
          <a:prstGeom prst="rect">
            <a:avLst/>
          </a:prstGeom>
        </p:spPr>
      </p:pic>
    </p:spTree>
    <p:extLst>
      <p:ext uri="{BB962C8B-B14F-4D97-AF65-F5344CB8AC3E}">
        <p14:creationId xmlns:p14="http://schemas.microsoft.com/office/powerpoint/2010/main" val="2597376657"/>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9650887" cy="47202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vi-VN" sz="12000">
                <a:solidFill>
                  <a:schemeClr val="accent5">
                    <a:lumMod val="60000"/>
                    <a:lumOff val="40000"/>
                  </a:schemeClr>
                </a:solidFill>
              </a:rPr>
              <a:t>DEMO</a:t>
            </a:r>
            <a:endParaRPr lang="vi-VN">
              <a:solidFill>
                <a:schemeClr val="accent5">
                  <a:lumMod val="60000"/>
                  <a:lumOff val="4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61" name="Google Shape;861;p43"/>
          <p:cNvSpPr txBox="1">
            <a:spLocks noGrp="1"/>
          </p:cNvSpPr>
          <p:nvPr>
            <p:ph type="body" idx="2"/>
          </p:nvPr>
        </p:nvSpPr>
        <p:spPr>
          <a:xfrm>
            <a:off x="7372700" y="3203643"/>
            <a:ext cx="3320000" cy="10683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vi-VN" sz="2000"/>
              <a:t>HUIT – Nhom08</a:t>
            </a:r>
            <a:endParaRPr sz="20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41238CF9-80CA-C1A0-09E1-2380DD6B7231}"/>
              </a:ext>
            </a:extLst>
          </p:cNvPr>
          <p:cNvGraphicFramePr>
            <a:graphicFrameLocks noGrp="1"/>
          </p:cNvGraphicFramePr>
          <p:nvPr>
            <p:extLst>
              <p:ext uri="{D42A27DB-BD31-4B8C-83A1-F6EECF244321}">
                <p14:modId xmlns:p14="http://schemas.microsoft.com/office/powerpoint/2010/main" val="3754670461"/>
              </p:ext>
            </p:extLst>
          </p:nvPr>
        </p:nvGraphicFramePr>
        <p:xfrm>
          <a:off x="239917" y="228243"/>
          <a:ext cx="11712165" cy="6401513"/>
        </p:xfrm>
        <a:graphic>
          <a:graphicData uri="http://schemas.openxmlformats.org/drawingml/2006/table">
            <a:tbl>
              <a:tblPr firstRow="1" bandRow="1">
                <a:tableStyleId>{5A111915-BE36-4E01-A7E5-04B1672EAD32}</a:tableStyleId>
              </a:tblPr>
              <a:tblGrid>
                <a:gridCol w="3025797">
                  <a:extLst>
                    <a:ext uri="{9D8B030D-6E8A-4147-A177-3AD203B41FA5}">
                      <a16:colId xmlns:a16="http://schemas.microsoft.com/office/drawing/2014/main" val="4230807254"/>
                    </a:ext>
                  </a:extLst>
                </a:gridCol>
                <a:gridCol w="7175121">
                  <a:extLst>
                    <a:ext uri="{9D8B030D-6E8A-4147-A177-3AD203B41FA5}">
                      <a16:colId xmlns:a16="http://schemas.microsoft.com/office/drawing/2014/main" val="1113110450"/>
                    </a:ext>
                  </a:extLst>
                </a:gridCol>
                <a:gridCol w="1511247">
                  <a:extLst>
                    <a:ext uri="{9D8B030D-6E8A-4147-A177-3AD203B41FA5}">
                      <a16:colId xmlns:a16="http://schemas.microsoft.com/office/drawing/2014/main" val="1257803760"/>
                    </a:ext>
                  </a:extLst>
                </a:gridCol>
              </a:tblGrid>
              <a:tr h="773723">
                <a:tc>
                  <a:txBody>
                    <a:bodyPr/>
                    <a:lstStyle/>
                    <a:p>
                      <a:pPr algn="ctr"/>
                      <a:r>
                        <a:rPr lang="vi-VN" sz="1800">
                          <a:solidFill>
                            <a:schemeClr val="tx1"/>
                          </a:solidFill>
                        </a:rPr>
                        <a:t>Họ Tên - MSSV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tx1"/>
                          </a:solidFill>
                        </a:rPr>
                        <a:t>Công việc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tx1"/>
                          </a:solidFill>
                        </a:rPr>
                        <a:t>Hoàn thành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17090986"/>
                  </a:ext>
                </a:extLst>
              </a:tr>
              <a:tr h="1125558">
                <a:tc>
                  <a:txBody>
                    <a:bodyPr/>
                    <a:lstStyle/>
                    <a:p>
                      <a:pPr algn="ctr"/>
                      <a:r>
                        <a:rPr lang="vi-VN" sz="1800">
                          <a:solidFill>
                            <a:schemeClr val="bg2"/>
                          </a:solidFill>
                        </a:rPr>
                        <a:t>Huỳnh Thế Vinh – 2001210660 – Nhóm trưởng</a:t>
                      </a:r>
                      <a:endParaRPr lang="vi-VN" sz="1800" b="1">
                        <a:solidFill>
                          <a:schemeClr val="bg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Viết Api, Activity thanh toán, Theo dõi đơn hàng hiện tại.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100%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7037760"/>
                  </a:ext>
                </a:extLst>
              </a:tr>
              <a:tr h="1125558">
                <a:tc>
                  <a:txBody>
                    <a:bodyPr/>
                    <a:lstStyle/>
                    <a:p>
                      <a:pPr algn="ctr"/>
                      <a:r>
                        <a:rPr lang="vi-VN" sz="1800">
                          <a:solidFill>
                            <a:schemeClr val="bg2"/>
                          </a:solidFill>
                        </a:rPr>
                        <a:t>Phan Thị Thanh Nga –  2001215976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Activity đăng ký, Activity đăng nhập, Activity danh sách các cửa hàng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100%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7008326"/>
                  </a:ext>
                </a:extLst>
              </a:tr>
              <a:tr h="1125558">
                <a:tc>
                  <a:txBody>
                    <a:bodyPr/>
                    <a:lstStyle/>
                    <a:p>
                      <a:pPr algn="ctr"/>
                      <a:r>
                        <a:rPr lang="vi-VN" sz="1800">
                          <a:solidFill>
                            <a:schemeClr val="bg2"/>
                          </a:solidFill>
                        </a:rPr>
                        <a:t>Trần Thị Ngọc Nhi –  200210412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Activity profile, Activity giỏ hàng, Activity chi tiết sản phẩm + thêm giỏ hàng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100%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23871"/>
                  </a:ext>
                </a:extLst>
              </a:tr>
              <a:tr h="1125558">
                <a:tc>
                  <a:txBody>
                    <a:bodyPr/>
                    <a:lstStyle/>
                    <a:p>
                      <a:pPr algn="ctr"/>
                      <a:r>
                        <a:rPr lang="vi-VN" sz="1800">
                          <a:solidFill>
                            <a:schemeClr val="bg2"/>
                          </a:solidFill>
                        </a:rPr>
                        <a:t>Hồ Quốc Khánh –  2001215862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Activity danh sách sản phẩm, Activity danh sách sản phẩm yêu thích, Thêm xóa sản phẩm yêu thích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1800">
                          <a:solidFill>
                            <a:schemeClr val="bg2"/>
                          </a:solidFill>
                        </a:rPr>
                        <a:t>100%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4531419"/>
                  </a:ext>
                </a:extLst>
              </a:tr>
              <a:tr h="1125558">
                <a:tc>
                  <a:txBody>
                    <a:bodyPr/>
                    <a:lstStyle/>
                    <a:p>
                      <a:pPr algn="ctr"/>
                      <a:r>
                        <a:rPr lang="vi-VN" sz="1800">
                          <a:solidFill>
                            <a:schemeClr val="bg2"/>
                          </a:solidFill>
                        </a:rPr>
                        <a:t>Mai Thế Vinh –  2001210924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a:solidFill>
                            <a:schemeClr val="bg2"/>
                          </a:solidFill>
                        </a:rPr>
                        <a:t>Activity trang chủ, Activity voucher, Activity lịch sử đơn hàng</a:t>
                      </a:r>
                      <a:endParaRPr lang="vi-VN" sz="1800">
                        <a:solidFill>
                          <a:schemeClr val="bg2"/>
                        </a:solidFill>
                      </a:endParaRPr>
                    </a:p>
                    <a:p>
                      <a:pPr algn="ctr"/>
                      <a:endParaRPr lang="vi-VN" sz="1800">
                        <a:solidFill>
                          <a:schemeClr val="bg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a:solidFill>
                            <a:schemeClr val="bg2"/>
                          </a:solidFill>
                        </a:rPr>
                        <a:t>100%</a:t>
                      </a:r>
                      <a:endParaRPr lang="vi-VN" sz="1800">
                        <a:solidFill>
                          <a:schemeClr val="bg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2967937"/>
                  </a:ext>
                </a:extLst>
              </a:tr>
            </a:tbl>
          </a:graphicData>
        </a:graphic>
      </p:graphicFrame>
    </p:spTree>
    <p:extLst>
      <p:ext uri="{BB962C8B-B14F-4D97-AF65-F5344CB8AC3E}">
        <p14:creationId xmlns:p14="http://schemas.microsoft.com/office/powerpoint/2010/main" val="3539369855"/>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800" y="232275"/>
            <a:ext cx="11210400" cy="1206299"/>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a:t>Nội dung </a:t>
            </a:r>
            <a:r>
              <a:rPr lang="vi-VN">
                <a:solidFill>
                  <a:schemeClr val="accent2"/>
                </a:solidFill>
              </a:rPr>
              <a:t>trình bày</a:t>
            </a:r>
            <a:r>
              <a:rPr lang="en" sz="6000">
                <a:solidFill>
                  <a:schemeClr val="accent2"/>
                </a:solidFill>
              </a:rPr>
              <a:t>.</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Giới thiệu đề tài</a:t>
            </a:r>
            <a:endParaRPr/>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Các chức năng chính</a:t>
            </a:r>
            <a:endParaRPr/>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Một số kỹ thuật mới</a:t>
            </a:r>
            <a:endParaRPr/>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Preview một số chức năng</a:t>
            </a:r>
            <a:endParaRPr/>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Phân tích,thiết kế cơ sở dữ liệu</a:t>
            </a:r>
            <a:endParaRPr/>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vi-VN"/>
              <a:t>Demo dự án</a:t>
            </a:r>
            <a:endParaRPr/>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4404852" y="311493"/>
            <a:ext cx="6272979" cy="1047339"/>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6000">
                <a:solidFill>
                  <a:schemeClr val="accent3"/>
                </a:solidFill>
              </a:rPr>
              <a:t>Giới Thiệu Đề Tài</a:t>
            </a:r>
            <a:endParaRPr sz="6000">
              <a:solidFill>
                <a:schemeClr val="accent3"/>
              </a:solidFill>
            </a:endParaRPr>
          </a:p>
        </p:txBody>
      </p:sp>
      <p:sp>
        <p:nvSpPr>
          <p:cNvPr id="418" name="Google Shape;418;p26"/>
          <p:cNvSpPr txBox="1">
            <a:spLocks noGrp="1"/>
          </p:cNvSpPr>
          <p:nvPr>
            <p:ph type="subTitle" idx="1"/>
          </p:nvPr>
        </p:nvSpPr>
        <p:spPr>
          <a:xfrm>
            <a:off x="1201000" y="1358832"/>
            <a:ext cx="9231026" cy="1322804"/>
          </a:xfrm>
          <a:prstGeom prst="rect">
            <a:avLst/>
          </a:prstGeom>
        </p:spPr>
        <p:txBody>
          <a:bodyPr spcFirstLastPara="1" wrap="square" lIns="121900" tIns="121900" rIns="121900" bIns="121900" anchor="t" anchorCtr="0">
            <a:noAutofit/>
          </a:bodyPr>
          <a:lstStyle/>
          <a:p>
            <a:pPr marL="0" lvl="0" indent="0">
              <a:spcAft>
                <a:spcPts val="2100"/>
              </a:spcAft>
            </a:pPr>
            <a:r>
              <a:rPr lang="vi-VN" sz="1800" b="0">
                <a:solidFill>
                  <a:srgbClr val="E3E3E3"/>
                </a:solidFill>
                <a:latin typeface="Roboto Mono" panose="00000009000000000000" pitchFamily="49" charset="0"/>
                <a:ea typeface="Roboto Mono" panose="00000009000000000000" pitchFamily="49" charset="0"/>
              </a:rPr>
              <a:t>Trong thời đại kỹ thuật số hiện nay, việc ứng dụng công nghệ vào đời sống hàng ngày trở nên phổ biến và cần thiết hơn bao giờ hết. Trong đó, ngành dịch vụ đồ uống không nằm ngoài xu hướng này.</a:t>
            </a:r>
            <a:endParaRPr sz="1800" b="0">
              <a:solidFill>
                <a:schemeClr val="accent3"/>
              </a:solidFill>
              <a:latin typeface="Roboto Mono" panose="00000009000000000000" pitchFamily="49" charset="0"/>
              <a:ea typeface="Roboto Mono" panose="00000009000000000000" pitchFamily="49" charset="0"/>
            </a:endParaRPr>
          </a:p>
        </p:txBody>
      </p:sp>
      <p:sp>
        <p:nvSpPr>
          <p:cNvPr id="419" name="Google Shape;419;p26"/>
          <p:cNvSpPr txBox="1">
            <a:spLocks noGrp="1"/>
          </p:cNvSpPr>
          <p:nvPr>
            <p:ph type="body" idx="2"/>
          </p:nvPr>
        </p:nvSpPr>
        <p:spPr>
          <a:xfrm>
            <a:off x="1200998" y="4361721"/>
            <a:ext cx="8865600" cy="1008908"/>
          </a:xfrm>
          <a:prstGeom prst="rect">
            <a:avLst/>
          </a:prstGeom>
        </p:spPr>
        <p:txBody>
          <a:bodyPr spcFirstLastPara="1" wrap="square" lIns="121900" tIns="121900" rIns="121900" bIns="121900" anchor="t" anchorCtr="0">
            <a:noAutofit/>
          </a:bodyPr>
          <a:lstStyle/>
          <a:p>
            <a:pPr marL="0" lvl="0" indent="0">
              <a:buNone/>
            </a:pPr>
            <a:r>
              <a:rPr lang="vi-VN">
                <a:solidFill>
                  <a:srgbClr val="E3E3E3"/>
                </a:solidFill>
                <a:latin typeface="Roboto Mono" panose="00000009000000000000" pitchFamily="49" charset="0"/>
                <a:ea typeface="Roboto Mono" panose="00000009000000000000" pitchFamily="49" charset="0"/>
              </a:rPr>
              <a:t>Ứng dụng này không chỉ mang lại sự tiện lợi cho người tiêu dùng mà còn tối ưu hóa quy trình quản lý và bán hàng cho các doanh nghiệp.</a:t>
            </a:r>
            <a:endParaRPr lang="en-US">
              <a:latin typeface="Roboto Mono" panose="00000009000000000000" pitchFamily="49" charset="0"/>
              <a:ea typeface="Roboto Mono" panose="00000009000000000000" pitchFamily="49" charset="0"/>
            </a:endParaRPr>
          </a:p>
        </p:txBody>
      </p:sp>
      <p:sp>
        <p:nvSpPr>
          <p:cNvPr id="3" name="TextBox 2">
            <a:extLst>
              <a:ext uri="{FF2B5EF4-FFF2-40B4-BE49-F238E27FC236}">
                <a16:creationId xmlns:a16="http://schemas.microsoft.com/office/drawing/2014/main" id="{E0F5DB67-3CE6-9415-3BB2-831FBA04375D}"/>
              </a:ext>
            </a:extLst>
          </p:cNvPr>
          <p:cNvSpPr txBox="1"/>
          <p:nvPr/>
        </p:nvSpPr>
        <p:spPr>
          <a:xfrm>
            <a:off x="1200999" y="2828835"/>
            <a:ext cx="8865599" cy="1200329"/>
          </a:xfrm>
          <a:prstGeom prst="rect">
            <a:avLst/>
          </a:prstGeom>
          <a:noFill/>
        </p:spPr>
        <p:txBody>
          <a:bodyPr wrap="square">
            <a:spAutoFit/>
          </a:bodyPr>
          <a:lstStyle/>
          <a:p>
            <a:r>
              <a:rPr lang="vi-VN" sz="1800">
                <a:solidFill>
                  <a:srgbClr val="E3E3E3"/>
                </a:solidFill>
                <a:latin typeface="Roboto Mono" panose="00000009000000000000" pitchFamily="49" charset="0"/>
                <a:ea typeface="Roboto Mono" panose="00000009000000000000" pitchFamily="49" charset="0"/>
              </a:rPr>
              <a:t>Ứng dụng di động đặt đồ uống sử dụng webservice là một giải pháp sáng tạo và tiện ích, giúp người dùng dễ dàng lựa chọn, đặt hàng và thanh toán cho các loại đồ uống yêu thích của mình thông qua điện thoại di động hoặc website</a:t>
            </a:r>
            <a:endParaRPr lang="vi-VN" sz="1800">
              <a:latin typeface="Roboto Mono" panose="00000009000000000000" pitchFamily="49" charset="0"/>
              <a:ea typeface="Roboto Mono" panose="00000009000000000000" pitchFamily="49"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8">
                                            <p:txEl>
                                              <p:pRg st="0" end="0"/>
                                            </p:txEl>
                                          </p:spTgt>
                                        </p:tgtEl>
                                        <p:attrNameLst>
                                          <p:attrName>style.visibility</p:attrName>
                                        </p:attrNameLst>
                                      </p:cBhvr>
                                      <p:to>
                                        <p:strVal val="visible"/>
                                      </p:to>
                                    </p:set>
                                    <p:animEffect transition="in" filter="fade">
                                      <p:cBhvr>
                                        <p:cTn id="7" dur="500"/>
                                        <p:tgtEl>
                                          <p:spTgt spid="4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9">
                                            <p:txEl>
                                              <p:pRg st="0" end="0"/>
                                            </p:txEl>
                                          </p:spTgt>
                                        </p:tgtEl>
                                        <p:attrNameLst>
                                          <p:attrName>style.visibility</p:attrName>
                                        </p:attrNameLst>
                                      </p:cBhvr>
                                      <p:to>
                                        <p:strVal val="visible"/>
                                      </p:to>
                                    </p:set>
                                    <p:animEffect transition="in" filter="fade">
                                      <p:cBhvr>
                                        <p:cTn id="17" dur="500"/>
                                        <p:tgtEl>
                                          <p:spTgt spid="4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8" grpId="0" build="p"/>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48333" y="1423945"/>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500">
                <a:solidFill>
                  <a:schemeClr val="accent3"/>
                </a:solidFill>
              </a:rPr>
              <a:t>Mục </a:t>
            </a:r>
            <a:r>
              <a:rPr lang="vi-VN" sz="5500">
                <a:solidFill>
                  <a:schemeClr val="accent3"/>
                </a:solidFill>
              </a:rPr>
              <a:t>T</a:t>
            </a:r>
            <a:r>
              <a:rPr lang="en" sz="5500">
                <a:solidFill>
                  <a:schemeClr val="accent3"/>
                </a:solidFill>
              </a:rPr>
              <a:t>iêu!</a:t>
            </a:r>
            <a:r>
              <a:rPr lang="en" sz="5500"/>
              <a:t> </a:t>
            </a:r>
            <a:endParaRPr sz="5500"/>
          </a:p>
        </p:txBody>
      </p:sp>
      <p:pic>
        <p:nvPicPr>
          <p:cNvPr id="3" name="Picture 2">
            <a:extLst>
              <a:ext uri="{FF2B5EF4-FFF2-40B4-BE49-F238E27FC236}">
                <a16:creationId xmlns:a16="http://schemas.microsoft.com/office/drawing/2014/main" id="{583DAF7D-C758-37B9-8BBD-2DED88E347DC}"/>
              </a:ext>
            </a:extLst>
          </p:cNvPr>
          <p:cNvPicPr>
            <a:picLocks noChangeAspect="1"/>
          </p:cNvPicPr>
          <p:nvPr/>
        </p:nvPicPr>
        <p:blipFill>
          <a:blip r:embed="rId3"/>
          <a:stretch>
            <a:fillRect/>
          </a:stretch>
        </p:blipFill>
        <p:spPr>
          <a:xfrm>
            <a:off x="7572803" y="2527542"/>
            <a:ext cx="2908383" cy="2908383"/>
          </a:xfrm>
          <a:prstGeom prst="rect">
            <a:avLst/>
          </a:prstGeom>
        </p:spPr>
      </p:pic>
      <p:sp>
        <p:nvSpPr>
          <p:cNvPr id="4" name="TextBox 3">
            <a:extLst>
              <a:ext uri="{FF2B5EF4-FFF2-40B4-BE49-F238E27FC236}">
                <a16:creationId xmlns:a16="http://schemas.microsoft.com/office/drawing/2014/main" id="{A40F2CBA-DE59-F760-B946-D86DFA6C6EB8}"/>
              </a:ext>
            </a:extLst>
          </p:cNvPr>
          <p:cNvSpPr txBox="1"/>
          <p:nvPr/>
        </p:nvSpPr>
        <p:spPr>
          <a:xfrm>
            <a:off x="1448333" y="2659575"/>
            <a:ext cx="5615658" cy="646331"/>
          </a:xfrm>
          <a:prstGeom prst="rect">
            <a:avLst/>
          </a:prstGeom>
          <a:noFill/>
        </p:spPr>
        <p:txBody>
          <a:bodyPr wrap="square">
            <a:spAutoFit/>
          </a:bodyPr>
          <a:lstStyle/>
          <a:p>
            <a:r>
              <a:rPr lang="vi-VN" sz="1800" b="0" i="0">
                <a:solidFill>
                  <a:srgbClr val="E3E3E3"/>
                </a:solidFill>
                <a:effectLst/>
                <a:latin typeface="Roboto Mono" panose="00000009000000000000" pitchFamily="49" charset="0"/>
                <a:ea typeface="Roboto Mono" panose="00000009000000000000" pitchFamily="49" charset="0"/>
              </a:rPr>
              <a:t>Tạo ra một </a:t>
            </a:r>
            <a:r>
              <a:rPr lang="vi-VN" sz="1800">
                <a:solidFill>
                  <a:srgbClr val="E3E3E3"/>
                </a:solidFill>
                <a:latin typeface="Roboto Mono" panose="00000009000000000000" pitchFamily="49" charset="0"/>
                <a:ea typeface="Roboto Mono" panose="00000009000000000000" pitchFamily="49" charset="0"/>
              </a:rPr>
              <a:t>ứng dụng di động </a:t>
            </a:r>
            <a:r>
              <a:rPr lang="vi-VN" sz="1800" b="0" i="0">
                <a:solidFill>
                  <a:srgbClr val="E3E3E3"/>
                </a:solidFill>
                <a:effectLst/>
                <a:latin typeface="Roboto Mono" panose="00000009000000000000" pitchFamily="49" charset="0"/>
                <a:ea typeface="Roboto Mono" panose="00000009000000000000" pitchFamily="49" charset="0"/>
              </a:rPr>
              <a:t>đẹp mắt, dễ sử dụng và phù hợp</a:t>
            </a:r>
            <a:endParaRPr lang="vi-VN" sz="1800">
              <a:latin typeface="Roboto Mono" panose="00000009000000000000" pitchFamily="49" charset="0"/>
              <a:ea typeface="Roboto Mono" panose="00000009000000000000" pitchFamily="49" charset="0"/>
            </a:endParaRPr>
          </a:p>
        </p:txBody>
      </p:sp>
      <p:sp>
        <p:nvSpPr>
          <p:cNvPr id="6" name="TextBox 5">
            <a:extLst>
              <a:ext uri="{FF2B5EF4-FFF2-40B4-BE49-F238E27FC236}">
                <a16:creationId xmlns:a16="http://schemas.microsoft.com/office/drawing/2014/main" id="{154D78DC-4C45-5987-61A4-9920B2D9DAC2}"/>
              </a:ext>
            </a:extLst>
          </p:cNvPr>
          <p:cNvSpPr txBox="1"/>
          <p:nvPr/>
        </p:nvSpPr>
        <p:spPr>
          <a:xfrm>
            <a:off x="1448333" y="3658567"/>
            <a:ext cx="5641921" cy="646331"/>
          </a:xfrm>
          <a:prstGeom prst="rect">
            <a:avLst/>
          </a:prstGeom>
          <a:noFill/>
        </p:spPr>
        <p:txBody>
          <a:bodyPr wrap="square">
            <a:spAutoFit/>
          </a:bodyPr>
          <a:lstStyle/>
          <a:p>
            <a:pPr marL="0" lvl="0" indent="0" algn="l" rtl="0">
              <a:spcBef>
                <a:spcPts val="2100"/>
              </a:spcBef>
              <a:spcAft>
                <a:spcPts val="2100"/>
              </a:spcAft>
              <a:buNone/>
            </a:pPr>
            <a:r>
              <a:rPr lang="vi-VN" sz="1800" b="0" i="0">
                <a:solidFill>
                  <a:srgbClr val="E3E3E3"/>
                </a:solidFill>
                <a:effectLst/>
                <a:latin typeface="Roboto Mono" panose="00000009000000000000" pitchFamily="49" charset="0"/>
                <a:ea typeface="Roboto Mono" panose="00000009000000000000" pitchFamily="49" charset="0"/>
              </a:rPr>
              <a:t>Xây dựng hệ thống chức năng đầy đủ, đáp ứng mọi nhu cầu của khách hàng</a:t>
            </a:r>
            <a:endParaRPr lang="vi-VN" sz="1800">
              <a:latin typeface="Roboto Mono" panose="00000009000000000000" pitchFamily="49" charset="0"/>
              <a:ea typeface="Roboto Mono" panose="00000009000000000000" pitchFamily="49" charset="0"/>
            </a:endParaRPr>
          </a:p>
        </p:txBody>
      </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1040850" y="249400"/>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4400">
                <a:solidFill>
                  <a:schemeClr val="accent3"/>
                </a:solidFill>
              </a:rPr>
              <a:t>Các Chức Năng</a:t>
            </a:r>
            <a:endParaRPr sz="4400">
              <a:solidFill>
                <a:schemeClr val="accent3"/>
              </a:solidFill>
            </a:endParaRPr>
          </a:p>
        </p:txBody>
      </p:sp>
      <p:sp>
        <p:nvSpPr>
          <p:cNvPr id="425" name="Google Shape;425;p27"/>
          <p:cNvSpPr txBox="1">
            <a:spLocks noGrp="1"/>
          </p:cNvSpPr>
          <p:nvPr>
            <p:ph type="body" idx="2"/>
          </p:nvPr>
        </p:nvSpPr>
        <p:spPr>
          <a:xfrm>
            <a:off x="1216027" y="1782035"/>
            <a:ext cx="4404059" cy="4176638"/>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a:t>Đăng ký, đăng nhập, đăng xuất, Quên mật khẩu</a:t>
            </a:r>
          </a:p>
          <a:p>
            <a:pPr marL="0" lvl="0" indent="0" algn="l" rtl="0">
              <a:spcBef>
                <a:spcPts val="0"/>
              </a:spcBef>
              <a:spcAft>
                <a:spcPts val="0"/>
              </a:spcAft>
              <a:buNone/>
            </a:pPr>
            <a:endParaRPr lang="vi-VN"/>
          </a:p>
          <a:p>
            <a:pPr marL="0" lvl="0" indent="0" algn="l" rtl="0">
              <a:spcBef>
                <a:spcPts val="0"/>
              </a:spcBef>
              <a:spcAft>
                <a:spcPts val="0"/>
              </a:spcAft>
              <a:buNone/>
            </a:pPr>
            <a:r>
              <a:rPr lang="vi-VN"/>
              <a:t>Hiển thị, tìm kiếm, phân loại, chi tiết [sản phẩm]</a:t>
            </a:r>
          </a:p>
          <a:p>
            <a:pPr marL="0" lvl="0" indent="0" algn="l" rtl="0">
              <a:spcBef>
                <a:spcPts val="0"/>
              </a:spcBef>
              <a:spcAft>
                <a:spcPts val="0"/>
              </a:spcAft>
              <a:buNone/>
            </a:pPr>
            <a:endParaRPr lang="vi-VN"/>
          </a:p>
          <a:p>
            <a:pPr marL="0" lvl="0" indent="0" algn="l" rtl="0">
              <a:spcBef>
                <a:spcPts val="0"/>
              </a:spcBef>
              <a:spcAft>
                <a:spcPts val="0"/>
              </a:spcAft>
              <a:buNone/>
            </a:pPr>
            <a:r>
              <a:rPr lang="vi-VN"/>
              <a:t>Quản lý giỏ hàng</a:t>
            </a:r>
          </a:p>
          <a:p>
            <a:pPr marL="0" lvl="0" indent="0" algn="l" rtl="0">
              <a:spcBef>
                <a:spcPts val="0"/>
              </a:spcBef>
              <a:spcAft>
                <a:spcPts val="0"/>
              </a:spcAft>
              <a:buNone/>
            </a:pPr>
            <a:endParaRPr lang="vi-VN"/>
          </a:p>
          <a:p>
            <a:pPr marL="0" lvl="0" indent="0" algn="l" rtl="0">
              <a:spcBef>
                <a:spcPts val="0"/>
              </a:spcBef>
              <a:spcAft>
                <a:spcPts val="0"/>
              </a:spcAft>
              <a:buNone/>
            </a:pPr>
            <a:r>
              <a:rPr lang="vi-VN"/>
              <a:t>Thanh toán tiền mặt, online</a:t>
            </a:r>
          </a:p>
          <a:p>
            <a:pPr marL="0" lvl="0" indent="0" algn="l" rtl="0">
              <a:spcBef>
                <a:spcPts val="0"/>
              </a:spcBef>
              <a:spcAft>
                <a:spcPts val="0"/>
              </a:spcAft>
              <a:buNone/>
            </a:pPr>
            <a:endParaRPr lang="vi-VN"/>
          </a:p>
          <a:p>
            <a:pPr marL="0" lvl="0" indent="0" algn="l" rtl="0">
              <a:spcBef>
                <a:spcPts val="0"/>
              </a:spcBef>
              <a:spcAft>
                <a:spcPts val="0"/>
              </a:spcAft>
              <a:buNone/>
            </a:pPr>
            <a:r>
              <a:rPr lang="vi-VN"/>
              <a:t>Hiển thị danh sách cửa hàng</a:t>
            </a:r>
          </a:p>
          <a:p>
            <a:pPr marL="0" lvl="0" indent="0" algn="l" rtl="0">
              <a:spcBef>
                <a:spcPts val="0"/>
              </a:spcBef>
              <a:spcAft>
                <a:spcPts val="0"/>
              </a:spcAft>
              <a:buNone/>
            </a:pPr>
            <a:endParaRPr lang="vi-VN"/>
          </a:p>
          <a:p>
            <a:pPr marL="0" lvl="0" indent="0" algn="l" rtl="0">
              <a:spcBef>
                <a:spcPts val="0"/>
              </a:spcBef>
              <a:spcAft>
                <a:spcPts val="0"/>
              </a:spcAft>
              <a:buNone/>
            </a:pPr>
            <a:r>
              <a:rPr lang="vi-VN"/>
              <a:t>Hiển thị danh sách khuyến mãi</a:t>
            </a:r>
          </a:p>
          <a:p>
            <a:pPr marL="0" lvl="0" indent="0" algn="l" rtl="0">
              <a:spcBef>
                <a:spcPts val="0"/>
              </a:spcBef>
              <a:spcAft>
                <a:spcPts val="0"/>
              </a:spcAft>
              <a:buNone/>
            </a:pPr>
            <a:endParaRPr lang="vi-VN"/>
          </a:p>
          <a:p>
            <a:pPr marL="0" lvl="0" indent="0" algn="l" rtl="0">
              <a:spcBef>
                <a:spcPts val="0"/>
              </a:spcBef>
              <a:spcAft>
                <a:spcPts val="0"/>
              </a:spcAft>
              <a:buNone/>
            </a:pPr>
            <a:endParaRPr lang="vi-VN"/>
          </a:p>
          <a:p>
            <a:pPr marL="0" lvl="0" indent="0" algn="l" rtl="0">
              <a:spcBef>
                <a:spcPts val="0"/>
              </a:spcBef>
              <a:spcAft>
                <a:spcPts val="0"/>
              </a:spcAft>
              <a:buNone/>
            </a:pPr>
            <a:endParaRPr lang="vi-VN"/>
          </a:p>
        </p:txBody>
      </p:sp>
      <p:sp>
        <p:nvSpPr>
          <p:cNvPr id="4" name="Google Shape;425;p27">
            <a:extLst>
              <a:ext uri="{FF2B5EF4-FFF2-40B4-BE49-F238E27FC236}">
                <a16:creationId xmlns:a16="http://schemas.microsoft.com/office/drawing/2014/main" id="{B910A8B3-A8E7-2ED5-04A9-FC9D6510E9A0}"/>
              </a:ext>
            </a:extLst>
          </p:cNvPr>
          <p:cNvSpPr txBox="1">
            <a:spLocks/>
          </p:cNvSpPr>
          <p:nvPr/>
        </p:nvSpPr>
        <p:spPr>
          <a:xfrm>
            <a:off x="6571914" y="1782035"/>
            <a:ext cx="4154400" cy="417663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buNone/>
            </a:pPr>
            <a:r>
              <a:rPr lang="vi-VN"/>
              <a:t>Quản lý trang cá nhân </a:t>
            </a:r>
          </a:p>
          <a:p>
            <a:pPr marL="0" indent="0">
              <a:buNone/>
            </a:pPr>
            <a:endParaRPr lang="vi-VN"/>
          </a:p>
          <a:p>
            <a:pPr marL="0" indent="0">
              <a:buFont typeface="Roboto Mono"/>
              <a:buNone/>
            </a:pPr>
            <a:r>
              <a:rPr lang="vi-VN"/>
              <a:t>Quản lý sản phẩm yêu thích</a:t>
            </a:r>
          </a:p>
          <a:p>
            <a:pPr marL="0" indent="0">
              <a:buFont typeface="Roboto Mono"/>
              <a:buNone/>
            </a:pPr>
            <a:endParaRPr lang="vi-VN"/>
          </a:p>
          <a:p>
            <a:pPr marL="0" indent="0">
              <a:buFont typeface="Roboto Mono"/>
              <a:buNone/>
            </a:pPr>
            <a:r>
              <a:rPr lang="vi-VN"/>
              <a:t>Theo dõi lịch sử đơn hàng, hủy đơn hàng</a:t>
            </a:r>
          </a:p>
          <a:p>
            <a:pPr marL="0" indent="0">
              <a:buFont typeface="Roboto Mono"/>
              <a:buNone/>
            </a:pPr>
            <a:endParaRPr lang="vi-VN"/>
          </a:p>
          <a:p>
            <a:pPr marL="0" indent="0">
              <a:buNone/>
            </a:pPr>
            <a:r>
              <a:rPr lang="vi-VN"/>
              <a:t>Admin - Quản lý sản phẩm</a:t>
            </a:r>
          </a:p>
          <a:p>
            <a:pPr marL="0" indent="0">
              <a:buNone/>
            </a:pPr>
            <a:endParaRPr lang="vi-VN"/>
          </a:p>
          <a:p>
            <a:pPr marL="0" indent="0">
              <a:buNone/>
            </a:pPr>
            <a:r>
              <a:rPr lang="vi-VN"/>
              <a:t>Admin - Quản lý đơn hàng</a:t>
            </a:r>
          </a:p>
          <a:p>
            <a:pPr marL="0" indent="0">
              <a:buNone/>
            </a:pPr>
            <a:endParaRPr lang="vi-VN"/>
          </a:p>
          <a:p>
            <a:pPr marL="0" indent="0">
              <a:buNone/>
            </a:pPr>
            <a:endParaRPr lang="vi-VN"/>
          </a:p>
          <a:p>
            <a:pPr marL="0" indent="0">
              <a:buNone/>
            </a:pPr>
            <a:endParaRPr lang="vi-VN"/>
          </a:p>
        </p:txBody>
      </p:sp>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424;p27">
            <a:extLst>
              <a:ext uri="{FF2B5EF4-FFF2-40B4-BE49-F238E27FC236}">
                <a16:creationId xmlns:a16="http://schemas.microsoft.com/office/drawing/2014/main" id="{180307B9-BBAB-02DA-E504-72D0438F515C}"/>
              </a:ext>
            </a:extLst>
          </p:cNvPr>
          <p:cNvSpPr txBox="1">
            <a:spLocks noGrp="1"/>
          </p:cNvSpPr>
          <p:nvPr>
            <p:ph type="title"/>
          </p:nvPr>
        </p:nvSpPr>
        <p:spPr>
          <a:xfrm rot="16200000">
            <a:off x="-4264680" y="1245596"/>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vi-VN" sz="4400">
                <a:solidFill>
                  <a:schemeClr val="accent3"/>
                </a:solidFill>
              </a:rPr>
              <a:t>Database Design</a:t>
            </a:r>
            <a:endParaRPr sz="4400">
              <a:solidFill>
                <a:schemeClr val="accent3"/>
              </a:solidFill>
            </a:endParaRPr>
          </a:p>
        </p:txBody>
      </p:sp>
      <p:pic>
        <p:nvPicPr>
          <p:cNvPr id="2" name="Picture 1">
            <a:extLst>
              <a:ext uri="{FF2B5EF4-FFF2-40B4-BE49-F238E27FC236}">
                <a16:creationId xmlns:a16="http://schemas.microsoft.com/office/drawing/2014/main" id="{8166B255-6659-D47D-0C23-59240DCA071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48519" y="0"/>
            <a:ext cx="8420518" cy="6858000"/>
          </a:xfrm>
          <a:prstGeom prst="rect">
            <a:avLst/>
          </a:prstGeom>
          <a:noFill/>
          <a:ln>
            <a:solidFill>
              <a:schemeClr val="bg1">
                <a:lumMod val="50000"/>
              </a:schemeClr>
            </a:solidFill>
          </a:ln>
        </p:spPr>
      </p:pic>
    </p:spTree>
    <p:extLst>
      <p:ext uri="{BB962C8B-B14F-4D97-AF65-F5344CB8AC3E}">
        <p14:creationId xmlns:p14="http://schemas.microsoft.com/office/powerpoint/2010/main" val="2839063797"/>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CÁC </a:t>
            </a:r>
            <a:r>
              <a:rPr lang="vi-VN"/>
              <a:t>CÔNG NGHỆ SỬ DỤNG</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t>Firebase</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t>Volley </a:t>
            </a:r>
          </a:p>
          <a:p>
            <a:pPr marL="0" lvl="0" indent="0" algn="l" rtl="0">
              <a:spcBef>
                <a:spcPts val="0"/>
              </a:spcBef>
              <a:spcAft>
                <a:spcPts val="2100"/>
              </a:spcAft>
              <a:buNone/>
            </a:pPr>
            <a:r>
              <a:rPr lang="en-US"/>
              <a:t>Java</a:t>
            </a:r>
          </a:p>
          <a:p>
            <a:pPr marL="0" lvl="0" indent="0" algn="l" rtl="0">
              <a:spcBef>
                <a:spcPts val="0"/>
              </a:spcBef>
              <a:spcAft>
                <a:spcPts val="2100"/>
              </a:spcAft>
              <a:buNone/>
            </a:pPr>
            <a:r>
              <a:rPr lang="en-US"/>
              <a:t>...</a:t>
            </a: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t>Android </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t>MYSQL</a:t>
            </a:r>
          </a:p>
          <a:p>
            <a:pPr marL="0" lvl="0" indent="0" algn="l" rtl="0">
              <a:spcBef>
                <a:spcPts val="0"/>
              </a:spcBef>
              <a:spcAft>
                <a:spcPts val="2100"/>
              </a:spcAft>
              <a:buNone/>
            </a:pPr>
            <a:r>
              <a:rPr lang="en-US"/>
              <a:t>NodeJS</a:t>
            </a:r>
          </a:p>
          <a:p>
            <a:pPr marL="0" lvl="0" indent="0" algn="l" rtl="0">
              <a:spcBef>
                <a:spcPts val="0"/>
              </a:spcBef>
              <a:spcAft>
                <a:spcPts val="2100"/>
              </a:spcAft>
              <a:buNone/>
            </a:pPr>
            <a:r>
              <a:rPr lang="en-US"/>
              <a:t>ExpressJS</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t>API</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t>NextJS</a:t>
            </a:r>
          </a:p>
          <a:p>
            <a:pPr marL="0" lvl="0" indent="0" algn="l" rtl="0">
              <a:spcBef>
                <a:spcPts val="0"/>
              </a:spcBef>
              <a:spcAft>
                <a:spcPts val="2100"/>
              </a:spcAft>
              <a:buNone/>
            </a:pPr>
            <a:r>
              <a:rPr lang="en-US"/>
              <a:t>NextUI</a:t>
            </a: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t>Website</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t>Deploy</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t>Authentication </a:t>
            </a:r>
          </a:p>
          <a:p>
            <a:pPr marL="0" lvl="0" indent="0" algn="l" rtl="0">
              <a:spcBef>
                <a:spcPts val="0"/>
              </a:spcBef>
              <a:spcAft>
                <a:spcPts val="2100"/>
              </a:spcAft>
              <a:buNone/>
            </a:pPr>
            <a:r>
              <a:rPr lang="en-US"/>
              <a:t>Upload image</a:t>
            </a:r>
          </a:p>
          <a:p>
            <a:pPr marL="0" lvl="0" indent="0" algn="l" rtl="0">
              <a:spcBef>
                <a:spcPts val="0"/>
              </a:spcBef>
              <a:spcAft>
                <a:spcPts val="2100"/>
              </a:spcAft>
              <a:buNone/>
            </a:pPr>
            <a:r>
              <a:rPr lang="en-US"/>
              <a:t>Realtime database</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a:t>Render</a:t>
            </a:r>
          </a:p>
          <a:p>
            <a:pPr marL="0" lvl="0" indent="0" algn="l" rtl="0">
              <a:spcBef>
                <a:spcPts val="0"/>
              </a:spcBef>
              <a:spcAft>
                <a:spcPts val="2100"/>
              </a:spcAft>
              <a:buNone/>
            </a:pPr>
            <a:r>
              <a:rPr lang="en-US"/>
              <a:t>Aiven</a:t>
            </a: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FC3089-0FC7-F0CE-F6A7-161138F40891}"/>
              </a:ext>
            </a:extLst>
          </p:cNvPr>
          <p:cNvPicPr>
            <a:picLocks noChangeAspect="1"/>
          </p:cNvPicPr>
          <p:nvPr/>
        </p:nvPicPr>
        <p:blipFill>
          <a:blip r:embed="rId2"/>
          <a:stretch>
            <a:fillRect/>
          </a:stretch>
        </p:blipFill>
        <p:spPr>
          <a:xfrm>
            <a:off x="310879" y="254607"/>
            <a:ext cx="3075416" cy="6495509"/>
          </a:xfrm>
          <a:prstGeom prst="rect">
            <a:avLst/>
          </a:prstGeom>
        </p:spPr>
      </p:pic>
      <p:pic>
        <p:nvPicPr>
          <p:cNvPr id="4" name="Picture 3">
            <a:extLst>
              <a:ext uri="{FF2B5EF4-FFF2-40B4-BE49-F238E27FC236}">
                <a16:creationId xmlns:a16="http://schemas.microsoft.com/office/drawing/2014/main" id="{E148E3C3-CE93-6222-084F-CE219C12E48D}"/>
              </a:ext>
            </a:extLst>
          </p:cNvPr>
          <p:cNvPicPr>
            <a:picLocks noChangeAspect="1"/>
          </p:cNvPicPr>
          <p:nvPr/>
        </p:nvPicPr>
        <p:blipFill>
          <a:blip r:embed="rId3"/>
          <a:stretch>
            <a:fillRect/>
          </a:stretch>
        </p:blipFill>
        <p:spPr>
          <a:xfrm>
            <a:off x="8805706" y="181064"/>
            <a:ext cx="3075415" cy="6495871"/>
          </a:xfrm>
          <a:prstGeom prst="rect">
            <a:avLst/>
          </a:prstGeom>
        </p:spPr>
      </p:pic>
      <p:pic>
        <p:nvPicPr>
          <p:cNvPr id="6" name="Picture 5">
            <a:extLst>
              <a:ext uri="{FF2B5EF4-FFF2-40B4-BE49-F238E27FC236}">
                <a16:creationId xmlns:a16="http://schemas.microsoft.com/office/drawing/2014/main" id="{423A3330-FE25-B388-69DF-D91C40207E23}"/>
              </a:ext>
            </a:extLst>
          </p:cNvPr>
          <p:cNvPicPr>
            <a:picLocks noChangeAspect="1"/>
          </p:cNvPicPr>
          <p:nvPr/>
        </p:nvPicPr>
        <p:blipFill>
          <a:blip r:embed="rId4"/>
          <a:stretch>
            <a:fillRect/>
          </a:stretch>
        </p:blipFill>
        <p:spPr>
          <a:xfrm>
            <a:off x="4575821" y="254607"/>
            <a:ext cx="3040358" cy="6422328"/>
          </a:xfrm>
          <a:prstGeom prst="rect">
            <a:avLst/>
          </a:prstGeom>
        </p:spPr>
      </p:pic>
    </p:spTree>
    <p:extLst>
      <p:ext uri="{BB962C8B-B14F-4D97-AF65-F5344CB8AC3E}">
        <p14:creationId xmlns:p14="http://schemas.microsoft.com/office/powerpoint/2010/main" val="2796343938"/>
      </p:ext>
    </p:extLst>
  </p:cSld>
  <p:clrMapOvr>
    <a:masterClrMapping/>
  </p:clrMapOvr>
  <p:transition spd="slow">
    <p:cover/>
  </p:transition>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TotalTime>
  <Words>474</Words>
  <Application>Microsoft Office PowerPoint</Application>
  <PresentationFormat>Widescreen</PresentationFormat>
  <Paragraphs>87</Paragraphs>
  <Slides>12</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Abril Fatface</vt:lpstr>
      <vt:lpstr>Aldrich</vt:lpstr>
      <vt:lpstr>Calibri</vt:lpstr>
      <vt:lpstr>Roboto Mono</vt:lpstr>
      <vt:lpstr>Roboto</vt:lpstr>
      <vt:lpstr>SlidesMania</vt:lpstr>
      <vt:lpstr>ỨNG DỤNG  ĐẶT ĐỒ UỐNG</vt:lpstr>
      <vt:lpstr>PowerPoint Presentation</vt:lpstr>
      <vt:lpstr>06</vt:lpstr>
      <vt:lpstr>Giới Thiệu Đề Tài</vt:lpstr>
      <vt:lpstr>Mục Tiêu! </vt:lpstr>
      <vt:lpstr>Các Chức Năng</vt:lpstr>
      <vt:lpstr>Database Design</vt:lpstr>
      <vt:lpstr>CÁC CÔNG NGHỆ SỬ DỤNG</vt:lpstr>
      <vt:lpstr>PowerPoint Presentation</vt:lpstr>
      <vt:lpstr>PowerPoint Presentation</vt:lpstr>
      <vt:lpstr>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Website Cung cấp dịch vụ hoa tươi</dc:title>
  <dc:creator>VIN</dc:creator>
  <cp:lastModifiedBy>C P</cp:lastModifiedBy>
  <cp:revision>15</cp:revision>
  <dcterms:modified xsi:type="dcterms:W3CDTF">2024-06-14T12:07:50Z</dcterms:modified>
</cp:coreProperties>
</file>